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Lora" pitchFamily="2" charset="77"/>
      <p:regular r:id="rId13"/>
      <p:bold r:id="rId14"/>
      <p:italic r:id="rId15"/>
      <p:boldItalic r:id="rId16"/>
    </p:embeddedFont>
    <p:embeddedFont>
      <p:font typeface="Source Sans 3" panose="020B0303030403090204" pitchFamily="34" charset="0"/>
      <p:regular r:id="rId17"/>
      <p:italic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F5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E3FDE45-AF77-4B5C-9715-49D594BDF05E}" styleName="Light Style 1 –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85" d="100"/>
          <a:sy n="85" d="100"/>
        </p:scale>
        <p:origin x="84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690757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453277"/>
            <a:ext cx="7468553" cy="14080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050"/>
              </a:lnSpc>
              <a:buNone/>
            </a:pPr>
            <a:r>
              <a:rPr lang="en-US" sz="885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EmoSense</a:t>
            </a:r>
            <a:endParaRPr lang="en-US" sz="8850" dirty="0"/>
          </a:p>
        </p:txBody>
      </p:sp>
      <p:sp>
        <p:nvSpPr>
          <p:cNvPr id="4" name="Text 1"/>
          <p:cNvSpPr/>
          <p:nvPr/>
        </p:nvSpPr>
        <p:spPr>
          <a:xfrm>
            <a:off x="837724" y="3220283"/>
            <a:ext cx="7468553" cy="11265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Real-Time Emotion Detection System</a:t>
            </a:r>
            <a:endParaRPr lang="en-US" sz="3500" dirty="0"/>
          </a:p>
        </p:txBody>
      </p:sp>
      <p:sp>
        <p:nvSpPr>
          <p:cNvPr id="6" name="Text 3"/>
          <p:cNvSpPr/>
          <p:nvPr/>
        </p:nvSpPr>
        <p:spPr>
          <a:xfrm>
            <a:off x="837724" y="4713476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Course:</a:t>
            </a: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INT422 – Deep Learning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837724" y="5365700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Bridging the gap between human emotion and artificial intelligence through deep learning and computer vision</a:t>
            </a:r>
            <a:endParaRPr lang="en-US" sz="18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7118" y="594836"/>
            <a:ext cx="6440805" cy="6361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Conclusion &amp; Future Vision</a:t>
            </a:r>
            <a:endParaRPr lang="en-US" sz="4000" dirty="0"/>
          </a:p>
        </p:txBody>
      </p:sp>
      <p:sp>
        <p:nvSpPr>
          <p:cNvPr id="3" name="Text 1"/>
          <p:cNvSpPr/>
          <p:nvPr/>
        </p:nvSpPr>
        <p:spPr>
          <a:xfrm>
            <a:off x="757118" y="1771769"/>
            <a:ext cx="3054191" cy="3817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Current Impact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757118" y="2369820"/>
            <a:ext cx="6294239" cy="10383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EmoSense successfully bridges the emotional gap between humans and computers by combining deep learning, computer vision, and intuitive interface design into one cohesive system.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757118" y="3624501"/>
            <a:ext cx="3131582" cy="3817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Future Enhancements</a:t>
            </a:r>
            <a:endParaRPr lang="en-US" sz="2400" dirty="0"/>
          </a:p>
        </p:txBody>
      </p:sp>
      <p:sp>
        <p:nvSpPr>
          <p:cNvPr id="6" name="Text 4"/>
          <p:cNvSpPr/>
          <p:nvPr/>
        </p:nvSpPr>
        <p:spPr>
          <a:xfrm>
            <a:off x="757118" y="4222552"/>
            <a:ext cx="6294239" cy="3461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Voice-based emotion detection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757118" y="4644271"/>
            <a:ext cx="6294239" cy="3461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Emotion-driven music recommendations</a:t>
            </a:r>
            <a:endParaRPr lang="en-US" sz="1700" dirty="0"/>
          </a:p>
        </p:txBody>
      </p:sp>
      <p:sp>
        <p:nvSpPr>
          <p:cNvPr id="8" name="Text 6"/>
          <p:cNvSpPr/>
          <p:nvPr/>
        </p:nvSpPr>
        <p:spPr>
          <a:xfrm>
            <a:off x="757118" y="5065990"/>
            <a:ext cx="6294239" cy="3461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Mobile integration with TensorFlow Lite</a:t>
            </a:r>
            <a:endParaRPr lang="en-US" sz="1700" dirty="0"/>
          </a:p>
        </p:txBody>
      </p:sp>
      <p:sp>
        <p:nvSpPr>
          <p:cNvPr id="9" name="Text 7"/>
          <p:cNvSpPr/>
          <p:nvPr/>
        </p:nvSpPr>
        <p:spPr>
          <a:xfrm>
            <a:off x="757118" y="5487710"/>
            <a:ext cx="6294239" cy="3461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Analytics dashboard for emotion trends</a:t>
            </a:r>
            <a:endParaRPr lang="en-US" sz="17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F07A4A-E693-BA5F-4F31-EA5AEEF42C30}"/>
              </a:ext>
            </a:extLst>
          </p:cNvPr>
          <p:cNvSpPr/>
          <p:nvPr/>
        </p:nvSpPr>
        <p:spPr>
          <a:xfrm>
            <a:off x="12441836" y="7598358"/>
            <a:ext cx="2188564" cy="614597"/>
          </a:xfrm>
          <a:prstGeom prst="rect">
            <a:avLst/>
          </a:prstGeom>
          <a:solidFill>
            <a:srgbClr val="FEF5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6663" y="1798796"/>
            <a:ext cx="6294239" cy="629423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7118" y="594836"/>
            <a:ext cx="5090398" cy="6361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What is EmoSense?</a:t>
            </a:r>
            <a:endParaRPr lang="en-US" sz="4000" dirty="0"/>
          </a:p>
        </p:txBody>
      </p:sp>
      <p:sp>
        <p:nvSpPr>
          <p:cNvPr id="3" name="Text 1"/>
          <p:cNvSpPr/>
          <p:nvPr/>
        </p:nvSpPr>
        <p:spPr>
          <a:xfrm>
            <a:off x="757118" y="1771769"/>
            <a:ext cx="3054191" cy="3817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Real-Time Detection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757118" y="2369820"/>
            <a:ext cx="6294239" cy="10383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EmoSense analyzes live webcam feeds to identify and classify human emotions instantly. The system processes facial expressions and delivers immediate feedback with visual indicators.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757118" y="3602831"/>
            <a:ext cx="6294239" cy="3461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Live video analysis</a:t>
            </a:r>
            <a:endParaRPr lang="en-US" sz="1700" dirty="0"/>
          </a:p>
        </p:txBody>
      </p:sp>
      <p:sp>
        <p:nvSpPr>
          <p:cNvPr id="6" name="Text 4"/>
          <p:cNvSpPr/>
          <p:nvPr/>
        </p:nvSpPr>
        <p:spPr>
          <a:xfrm>
            <a:off x="757118" y="4024551"/>
            <a:ext cx="6294239" cy="3461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Instant emotion classification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757118" y="4446270"/>
            <a:ext cx="6294239" cy="3461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Confidence scoring</a:t>
            </a:r>
            <a:endParaRPr lang="en-US" sz="1700" dirty="0"/>
          </a:p>
        </p:txBody>
      </p:sp>
      <p:sp>
        <p:nvSpPr>
          <p:cNvPr id="8" name="Text 6"/>
          <p:cNvSpPr/>
          <p:nvPr/>
        </p:nvSpPr>
        <p:spPr>
          <a:xfrm>
            <a:off x="757118" y="4867989"/>
            <a:ext cx="6294239" cy="3461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Motivational messages</a:t>
            </a:r>
            <a:endParaRPr lang="en-US" sz="17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A3D09D3-2BF9-C7C5-A885-D1F3CA946F00}"/>
              </a:ext>
            </a:extLst>
          </p:cNvPr>
          <p:cNvSpPr/>
          <p:nvPr/>
        </p:nvSpPr>
        <p:spPr>
          <a:xfrm>
            <a:off x="12441836" y="7508418"/>
            <a:ext cx="2188564" cy="614597"/>
          </a:xfrm>
          <a:prstGeom prst="rect">
            <a:avLst/>
          </a:prstGeom>
          <a:solidFill>
            <a:srgbClr val="FEF5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6663" y="1798796"/>
            <a:ext cx="6294239" cy="629423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164431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The Problem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2227421"/>
            <a:ext cx="3614618" cy="2858214"/>
          </a:xfrm>
          <a:prstGeom prst="roundRect">
            <a:avLst>
              <a:gd name="adj" fmla="val 1256"/>
            </a:avLst>
          </a:prstGeom>
          <a:solidFill>
            <a:srgbClr val="38512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1077039" y="2466737"/>
            <a:ext cx="3135987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Limited Emotional Understanding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77039" y="3314224"/>
            <a:ext cx="3135987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Digital systems process data efficiently but lack the ability to perceive and respond to human emotions.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4691658" y="2227421"/>
            <a:ext cx="3614618" cy="2858214"/>
          </a:xfrm>
          <a:prstGeom prst="roundRect">
            <a:avLst>
              <a:gd name="adj" fmla="val 1256"/>
            </a:avLst>
          </a:prstGeom>
          <a:solidFill>
            <a:srgbClr val="F3E7D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4930973" y="2466737"/>
            <a:ext cx="2842022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Missed Opportunities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30973" y="2962275"/>
            <a:ext cx="3135987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Without emotion recognition, human-computer interaction remains one-dimensional and impersonal.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837724" y="5324951"/>
            <a:ext cx="7468553" cy="1740218"/>
          </a:xfrm>
          <a:prstGeom prst="roundRect">
            <a:avLst>
              <a:gd name="adj" fmla="val 2063"/>
            </a:avLst>
          </a:prstGeom>
          <a:solidFill>
            <a:srgbClr val="F3E7D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1077039" y="556426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The Solution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77039" y="6059805"/>
            <a:ext cx="6989921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EmoSense enables machines to understand human feelings through facial expression analysis.</a:t>
            </a:r>
            <a:endParaRPr lang="en-US" sz="18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18078" y="642818"/>
            <a:ext cx="5499973" cy="687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Core Objectives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818078" y="1797606"/>
            <a:ext cx="12994243" cy="3738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EmoSense achieves four key goals that define its functionality and impact:</a:t>
            </a:r>
            <a:endParaRPr lang="en-US" sz="1800" dirty="0"/>
          </a:p>
        </p:txBody>
      </p:sp>
      <p:sp>
        <p:nvSpPr>
          <p:cNvPr id="4" name="Shape 2"/>
          <p:cNvSpPr/>
          <p:nvPr/>
        </p:nvSpPr>
        <p:spPr>
          <a:xfrm>
            <a:off x="818078" y="2434352"/>
            <a:ext cx="6380202" cy="2461141"/>
          </a:xfrm>
          <a:prstGeom prst="roundRect">
            <a:avLst>
              <a:gd name="adj" fmla="val 1425"/>
            </a:avLst>
          </a:prstGeom>
          <a:solidFill>
            <a:srgbClr val="FEF5E7"/>
          </a:solidFill>
          <a:ln w="30480">
            <a:solidFill>
              <a:srgbClr val="D9CDBA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Shape 3"/>
          <p:cNvSpPr/>
          <p:nvPr/>
        </p:nvSpPr>
        <p:spPr>
          <a:xfrm>
            <a:off x="848558" y="2464832"/>
            <a:ext cx="6319242" cy="701159"/>
          </a:xfrm>
          <a:prstGeom prst="rect">
            <a:avLst/>
          </a:prstGeom>
          <a:solidFill>
            <a:srgbClr val="F3E7D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4"/>
          <p:cNvSpPr/>
          <p:nvPr/>
        </p:nvSpPr>
        <p:spPr>
          <a:xfrm>
            <a:off x="3832860" y="2596277"/>
            <a:ext cx="350520" cy="4382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7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1</a:t>
            </a:r>
            <a:endParaRPr lang="en-US" sz="2750" dirty="0"/>
          </a:p>
        </p:txBody>
      </p:sp>
      <p:sp>
        <p:nvSpPr>
          <p:cNvPr id="7" name="Text 5"/>
          <p:cNvSpPr/>
          <p:nvPr/>
        </p:nvSpPr>
        <p:spPr>
          <a:xfrm>
            <a:off x="1082278" y="3399711"/>
            <a:ext cx="2749987" cy="3437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Real-Time Detection</a:t>
            </a:r>
            <a:endParaRPr lang="en-US" sz="2150" dirty="0"/>
          </a:p>
        </p:txBody>
      </p:sp>
      <p:sp>
        <p:nvSpPr>
          <p:cNvPr id="8" name="Text 6"/>
          <p:cNvSpPr/>
          <p:nvPr/>
        </p:nvSpPr>
        <p:spPr>
          <a:xfrm>
            <a:off x="1082278" y="3883581"/>
            <a:ext cx="5851803" cy="7477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Capture and analyze facial expressions from live webcam feeds without lag or delay.</a:t>
            </a:r>
            <a:endParaRPr lang="en-US" sz="1800" dirty="0"/>
          </a:p>
        </p:txBody>
      </p:sp>
      <p:sp>
        <p:nvSpPr>
          <p:cNvPr id="9" name="Shape 7"/>
          <p:cNvSpPr/>
          <p:nvPr/>
        </p:nvSpPr>
        <p:spPr>
          <a:xfrm>
            <a:off x="7432000" y="2434352"/>
            <a:ext cx="6380321" cy="2461141"/>
          </a:xfrm>
          <a:prstGeom prst="roundRect">
            <a:avLst>
              <a:gd name="adj" fmla="val 1425"/>
            </a:avLst>
          </a:prstGeom>
          <a:solidFill>
            <a:srgbClr val="FEF5E7"/>
          </a:solidFill>
          <a:ln w="30480">
            <a:solidFill>
              <a:srgbClr val="D9CDBA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0" name="Shape 8"/>
          <p:cNvSpPr/>
          <p:nvPr/>
        </p:nvSpPr>
        <p:spPr>
          <a:xfrm>
            <a:off x="7462480" y="2464832"/>
            <a:ext cx="6319361" cy="701159"/>
          </a:xfrm>
          <a:prstGeom prst="rect">
            <a:avLst/>
          </a:prstGeom>
          <a:solidFill>
            <a:srgbClr val="F3E7D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9"/>
          <p:cNvSpPr/>
          <p:nvPr/>
        </p:nvSpPr>
        <p:spPr>
          <a:xfrm>
            <a:off x="10446901" y="2596277"/>
            <a:ext cx="350520" cy="4382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7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2</a:t>
            </a:r>
            <a:endParaRPr lang="en-US" sz="2750" dirty="0"/>
          </a:p>
        </p:txBody>
      </p:sp>
      <p:sp>
        <p:nvSpPr>
          <p:cNvPr id="12" name="Text 10"/>
          <p:cNvSpPr/>
          <p:nvPr/>
        </p:nvSpPr>
        <p:spPr>
          <a:xfrm>
            <a:off x="7696200" y="3399711"/>
            <a:ext cx="3343275" cy="3437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Seven-Class Classification</a:t>
            </a:r>
            <a:endParaRPr lang="en-US" sz="2150" dirty="0"/>
          </a:p>
        </p:txBody>
      </p:sp>
      <p:sp>
        <p:nvSpPr>
          <p:cNvPr id="13" name="Text 11"/>
          <p:cNvSpPr/>
          <p:nvPr/>
        </p:nvSpPr>
        <p:spPr>
          <a:xfrm>
            <a:off x="7696200" y="3883581"/>
            <a:ext cx="5851922" cy="7477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Classify emotions into: Angry, Disgusted, Fearful, Happy, Neutral, Sad, Surprised.</a:t>
            </a:r>
            <a:endParaRPr lang="en-US" sz="1800" dirty="0"/>
          </a:p>
        </p:txBody>
      </p:sp>
      <p:sp>
        <p:nvSpPr>
          <p:cNvPr id="14" name="Shape 12"/>
          <p:cNvSpPr/>
          <p:nvPr/>
        </p:nvSpPr>
        <p:spPr>
          <a:xfrm>
            <a:off x="818078" y="5129213"/>
            <a:ext cx="6380202" cy="2461141"/>
          </a:xfrm>
          <a:prstGeom prst="roundRect">
            <a:avLst>
              <a:gd name="adj" fmla="val 1425"/>
            </a:avLst>
          </a:prstGeom>
          <a:solidFill>
            <a:srgbClr val="FEF5E7"/>
          </a:solidFill>
          <a:ln w="30480">
            <a:solidFill>
              <a:srgbClr val="D9CDBA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5" name="Shape 13"/>
          <p:cNvSpPr/>
          <p:nvPr/>
        </p:nvSpPr>
        <p:spPr>
          <a:xfrm>
            <a:off x="848558" y="5159693"/>
            <a:ext cx="6319242" cy="701159"/>
          </a:xfrm>
          <a:prstGeom prst="rect">
            <a:avLst/>
          </a:prstGeom>
          <a:solidFill>
            <a:srgbClr val="F3E7D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Text 14"/>
          <p:cNvSpPr/>
          <p:nvPr/>
        </p:nvSpPr>
        <p:spPr>
          <a:xfrm>
            <a:off x="3832860" y="5291138"/>
            <a:ext cx="350520" cy="4382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7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3</a:t>
            </a:r>
            <a:endParaRPr lang="en-US" sz="2750" dirty="0"/>
          </a:p>
        </p:txBody>
      </p:sp>
      <p:sp>
        <p:nvSpPr>
          <p:cNvPr id="17" name="Text 15"/>
          <p:cNvSpPr/>
          <p:nvPr/>
        </p:nvSpPr>
        <p:spPr>
          <a:xfrm>
            <a:off x="1082278" y="6094571"/>
            <a:ext cx="2749987" cy="3437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Visual Feedback</a:t>
            </a:r>
            <a:endParaRPr lang="en-US" sz="2150" dirty="0"/>
          </a:p>
        </p:txBody>
      </p:sp>
      <p:sp>
        <p:nvSpPr>
          <p:cNvPr id="18" name="Text 16"/>
          <p:cNvSpPr/>
          <p:nvPr/>
        </p:nvSpPr>
        <p:spPr>
          <a:xfrm>
            <a:off x="1082278" y="6578441"/>
            <a:ext cx="5851803" cy="7477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Display emotion name, corresponding emoji, and confidence percentage for user clarity.</a:t>
            </a:r>
            <a:endParaRPr lang="en-US" sz="1800" dirty="0"/>
          </a:p>
        </p:txBody>
      </p:sp>
      <p:sp>
        <p:nvSpPr>
          <p:cNvPr id="19" name="Shape 17"/>
          <p:cNvSpPr/>
          <p:nvPr/>
        </p:nvSpPr>
        <p:spPr>
          <a:xfrm>
            <a:off x="7432000" y="5129213"/>
            <a:ext cx="6380321" cy="2461141"/>
          </a:xfrm>
          <a:prstGeom prst="roundRect">
            <a:avLst>
              <a:gd name="adj" fmla="val 1425"/>
            </a:avLst>
          </a:prstGeom>
          <a:solidFill>
            <a:srgbClr val="FEF5E7"/>
          </a:solidFill>
          <a:ln w="30480">
            <a:solidFill>
              <a:srgbClr val="D9CDBA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0" name="Shape 18"/>
          <p:cNvSpPr/>
          <p:nvPr/>
        </p:nvSpPr>
        <p:spPr>
          <a:xfrm>
            <a:off x="7462480" y="5159693"/>
            <a:ext cx="6319361" cy="701159"/>
          </a:xfrm>
          <a:prstGeom prst="rect">
            <a:avLst/>
          </a:prstGeom>
          <a:solidFill>
            <a:srgbClr val="F3E7D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1" name="Text 19"/>
          <p:cNvSpPr/>
          <p:nvPr/>
        </p:nvSpPr>
        <p:spPr>
          <a:xfrm>
            <a:off x="10446901" y="5291138"/>
            <a:ext cx="350520" cy="4382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7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4</a:t>
            </a:r>
            <a:endParaRPr lang="en-US" sz="2750" dirty="0"/>
          </a:p>
        </p:txBody>
      </p:sp>
      <p:sp>
        <p:nvSpPr>
          <p:cNvPr id="22" name="Text 20"/>
          <p:cNvSpPr/>
          <p:nvPr/>
        </p:nvSpPr>
        <p:spPr>
          <a:xfrm>
            <a:off x="7696200" y="6094571"/>
            <a:ext cx="2749987" cy="3437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Interactive GUI</a:t>
            </a:r>
            <a:endParaRPr lang="en-US" sz="2150" dirty="0"/>
          </a:p>
        </p:txBody>
      </p:sp>
      <p:sp>
        <p:nvSpPr>
          <p:cNvPr id="23" name="Text 21"/>
          <p:cNvSpPr/>
          <p:nvPr/>
        </p:nvSpPr>
        <p:spPr>
          <a:xfrm>
            <a:off x="7696200" y="6578441"/>
            <a:ext cx="5851922" cy="7477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Build an intuitive graphical interface that's accessible and easy to use for all users.</a:t>
            </a:r>
            <a:endParaRPr lang="en-US" sz="1800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36A96C5-692B-9604-3B68-989463335C29}"/>
              </a:ext>
            </a:extLst>
          </p:cNvPr>
          <p:cNvSpPr/>
          <p:nvPr/>
        </p:nvSpPr>
        <p:spPr>
          <a:xfrm>
            <a:off x="12441836" y="7598358"/>
            <a:ext cx="2188564" cy="614597"/>
          </a:xfrm>
          <a:prstGeom prst="rect">
            <a:avLst/>
          </a:prstGeom>
          <a:solidFill>
            <a:srgbClr val="FEF5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7118" y="594836"/>
            <a:ext cx="5090398" cy="6361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Technology Stack</a:t>
            </a:r>
            <a:endParaRPr lang="en-US" sz="4000" dirty="0"/>
          </a:p>
        </p:txBody>
      </p:sp>
      <p:sp>
        <p:nvSpPr>
          <p:cNvPr id="3" name="Text 1"/>
          <p:cNvSpPr/>
          <p:nvPr/>
        </p:nvSpPr>
        <p:spPr>
          <a:xfrm>
            <a:off x="757118" y="1771769"/>
            <a:ext cx="3054191" cy="3817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Core Technologies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757118" y="2369820"/>
            <a:ext cx="6294239" cy="3461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Language:</a:t>
            </a:r>
            <a:r>
              <a:rPr lang="en-US" sz="17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Python 3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757118" y="2791539"/>
            <a:ext cx="6294239" cy="3461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Deep Learning:</a:t>
            </a:r>
            <a:r>
              <a:rPr lang="en-US" sz="17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TensorFlow, Keras</a:t>
            </a:r>
            <a:endParaRPr lang="en-US" sz="1700" dirty="0"/>
          </a:p>
        </p:txBody>
      </p:sp>
      <p:sp>
        <p:nvSpPr>
          <p:cNvPr id="6" name="Text 4"/>
          <p:cNvSpPr/>
          <p:nvPr/>
        </p:nvSpPr>
        <p:spPr>
          <a:xfrm>
            <a:off x="757118" y="3213259"/>
            <a:ext cx="6294239" cy="3461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Computer Vision:</a:t>
            </a:r>
            <a:r>
              <a:rPr lang="en-US" sz="17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OpenCV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757118" y="3634978"/>
            <a:ext cx="6294239" cy="3461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Interface:</a:t>
            </a:r>
            <a:r>
              <a:rPr lang="en-US" sz="17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Tkinter, PIL</a:t>
            </a:r>
            <a:endParaRPr lang="en-US" sz="1700" dirty="0"/>
          </a:p>
        </p:txBody>
      </p:sp>
      <p:sp>
        <p:nvSpPr>
          <p:cNvPr id="8" name="Text 6"/>
          <p:cNvSpPr/>
          <p:nvPr/>
        </p:nvSpPr>
        <p:spPr>
          <a:xfrm>
            <a:off x="757118" y="4056698"/>
            <a:ext cx="6294239" cy="3461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Dataset:</a:t>
            </a:r>
            <a:r>
              <a:rPr lang="en-US" sz="17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FER2013 (35,887 images)</a:t>
            </a:r>
            <a:endParaRPr lang="en-US" sz="1700" dirty="0"/>
          </a:p>
        </p:txBody>
      </p:sp>
      <p:sp>
        <p:nvSpPr>
          <p:cNvPr id="9" name="Text 7"/>
          <p:cNvSpPr/>
          <p:nvPr/>
        </p:nvSpPr>
        <p:spPr>
          <a:xfrm>
            <a:off x="757118" y="4478417"/>
            <a:ext cx="6294239" cy="3461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Development:</a:t>
            </a:r>
            <a:r>
              <a:rPr lang="en-US" sz="17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PyCharm, VS Code</a:t>
            </a:r>
            <a:endParaRPr lang="en-US" sz="17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13D6C01-A86D-EF23-9EFC-15FAC90D42E3}"/>
              </a:ext>
            </a:extLst>
          </p:cNvPr>
          <p:cNvSpPr/>
          <p:nvPr/>
        </p:nvSpPr>
        <p:spPr>
          <a:xfrm>
            <a:off x="12441836" y="7598358"/>
            <a:ext cx="2188564" cy="614597"/>
          </a:xfrm>
          <a:prstGeom prst="rect">
            <a:avLst/>
          </a:prstGeom>
          <a:solidFill>
            <a:srgbClr val="FEF5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6663" y="1798796"/>
            <a:ext cx="6294239" cy="629423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7226" y="524470"/>
            <a:ext cx="4486037" cy="5607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System Architecture</a:t>
            </a:r>
            <a:endParaRPr lang="en-US" sz="3500" dirty="0"/>
          </a:p>
        </p:txBody>
      </p:sp>
      <p:sp>
        <p:nvSpPr>
          <p:cNvPr id="3" name="Text 1"/>
          <p:cNvSpPr/>
          <p:nvPr/>
        </p:nvSpPr>
        <p:spPr>
          <a:xfrm>
            <a:off x="667226" y="1466493"/>
            <a:ext cx="13295948" cy="3049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EmoSense follows a streamlined pipeline that transforms raw video input into emotion predictions:</a:t>
            </a:r>
            <a:endParaRPr lang="en-US" sz="15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226" y="1985843"/>
            <a:ext cx="953214" cy="1143833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811060" y="2176463"/>
            <a:ext cx="2243018" cy="280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Capture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1811060" y="2571155"/>
            <a:ext cx="12152114" cy="3049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Webcam input</a:t>
            </a:r>
            <a:endParaRPr lang="en-US" sz="150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226" y="3129677"/>
            <a:ext cx="953214" cy="1143833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811060" y="3320296"/>
            <a:ext cx="2243018" cy="280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Detect</a:t>
            </a:r>
            <a:endParaRPr lang="en-US" sz="1750" dirty="0"/>
          </a:p>
        </p:txBody>
      </p:sp>
      <p:sp>
        <p:nvSpPr>
          <p:cNvPr id="9" name="Text 5"/>
          <p:cNvSpPr/>
          <p:nvPr/>
        </p:nvSpPr>
        <p:spPr>
          <a:xfrm>
            <a:off x="1811060" y="3714988"/>
            <a:ext cx="12152114" cy="3049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Haar Cascade face detection</a:t>
            </a:r>
            <a:endParaRPr lang="en-US" sz="150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7226" y="4273510"/>
            <a:ext cx="953214" cy="1143833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811060" y="4464129"/>
            <a:ext cx="2243018" cy="280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Preprocess</a:t>
            </a:r>
            <a:endParaRPr lang="en-US" sz="1750" dirty="0"/>
          </a:p>
        </p:txBody>
      </p:sp>
      <p:sp>
        <p:nvSpPr>
          <p:cNvPr id="12" name="Text 7"/>
          <p:cNvSpPr/>
          <p:nvPr/>
        </p:nvSpPr>
        <p:spPr>
          <a:xfrm>
            <a:off x="1811060" y="4858822"/>
            <a:ext cx="12152114" cy="3049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Grayscale conversion &amp; 48×48 resize</a:t>
            </a:r>
            <a:endParaRPr lang="en-US" sz="150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7226" y="5417344"/>
            <a:ext cx="953214" cy="1143833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811060" y="5607963"/>
            <a:ext cx="2243018" cy="280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Predict</a:t>
            </a:r>
            <a:endParaRPr lang="en-US" sz="1750" dirty="0"/>
          </a:p>
        </p:txBody>
      </p:sp>
      <p:sp>
        <p:nvSpPr>
          <p:cNvPr id="15" name="Text 9"/>
          <p:cNvSpPr/>
          <p:nvPr/>
        </p:nvSpPr>
        <p:spPr>
          <a:xfrm>
            <a:off x="1811060" y="6002655"/>
            <a:ext cx="12152114" cy="3049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CNN emotion classification</a:t>
            </a:r>
            <a:endParaRPr lang="en-US" sz="1500" dirty="0"/>
          </a:p>
        </p:txBody>
      </p:sp>
      <p:pic>
        <p:nvPicPr>
          <p:cNvPr id="1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7226" y="6561177"/>
            <a:ext cx="953214" cy="1143833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1811060" y="6751796"/>
            <a:ext cx="2243018" cy="280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Display</a:t>
            </a:r>
            <a:endParaRPr lang="en-US" sz="1750" dirty="0"/>
          </a:p>
        </p:txBody>
      </p:sp>
      <p:sp>
        <p:nvSpPr>
          <p:cNvPr id="18" name="Text 11"/>
          <p:cNvSpPr/>
          <p:nvPr/>
        </p:nvSpPr>
        <p:spPr>
          <a:xfrm>
            <a:off x="1811060" y="7146488"/>
            <a:ext cx="12152114" cy="3049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Tkinter GUI with results</a:t>
            </a:r>
            <a:endParaRPr lang="en-US" sz="15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870044D-D078-F1FD-6A8D-B8CFC2AA007E}"/>
              </a:ext>
            </a:extLst>
          </p:cNvPr>
          <p:cNvSpPr/>
          <p:nvPr/>
        </p:nvSpPr>
        <p:spPr>
          <a:xfrm>
            <a:off x="12441836" y="7598358"/>
            <a:ext cx="2188564" cy="614597"/>
          </a:xfrm>
          <a:prstGeom prst="rect">
            <a:avLst/>
          </a:prstGeom>
          <a:solidFill>
            <a:srgbClr val="FEF5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6404" y="594955"/>
            <a:ext cx="6581299" cy="6355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Deep Learning Architecture</a:t>
            </a:r>
            <a:endParaRPr lang="en-US" sz="4000" dirty="0"/>
          </a:p>
        </p:txBody>
      </p:sp>
      <p:sp>
        <p:nvSpPr>
          <p:cNvPr id="4" name="Text 1"/>
          <p:cNvSpPr/>
          <p:nvPr/>
        </p:nvSpPr>
        <p:spPr>
          <a:xfrm>
            <a:off x="756404" y="1554599"/>
            <a:ext cx="7631192" cy="6915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The CNN model is carefully designed to extract emotional features with optimal accuracy and performance:</a:t>
            </a:r>
            <a:endParaRPr lang="en-US" sz="1700" dirty="0"/>
          </a:p>
        </p:txBody>
      </p:sp>
      <p:sp>
        <p:nvSpPr>
          <p:cNvPr id="5" name="Shape 2"/>
          <p:cNvSpPr/>
          <p:nvPr/>
        </p:nvSpPr>
        <p:spPr>
          <a:xfrm>
            <a:off x="756404" y="2489240"/>
            <a:ext cx="216098" cy="1571030"/>
          </a:xfrm>
          <a:prstGeom prst="roundRect">
            <a:avLst>
              <a:gd name="adj" fmla="val 15001"/>
            </a:avLst>
          </a:prstGeom>
          <a:solidFill>
            <a:srgbClr val="F3E7D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1188601" y="2705338"/>
            <a:ext cx="2542461" cy="317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Feature Extraction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1188601" y="3152656"/>
            <a:ext cx="7198995" cy="6915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Conv2D with 32 filters → Conv2D with 64 filters, followed by MaxPooling2D and Dropout (0.25) for regularization.</a:t>
            </a:r>
            <a:endParaRPr lang="en-US" sz="1700" dirty="0"/>
          </a:p>
        </p:txBody>
      </p:sp>
      <p:sp>
        <p:nvSpPr>
          <p:cNvPr id="8" name="Shape 5"/>
          <p:cNvSpPr/>
          <p:nvPr/>
        </p:nvSpPr>
        <p:spPr>
          <a:xfrm>
            <a:off x="1080492" y="4276368"/>
            <a:ext cx="216098" cy="1571030"/>
          </a:xfrm>
          <a:prstGeom prst="roundRect">
            <a:avLst>
              <a:gd name="adj" fmla="val 15001"/>
            </a:avLst>
          </a:prstGeom>
          <a:solidFill>
            <a:srgbClr val="F3E7D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6"/>
          <p:cNvSpPr/>
          <p:nvPr/>
        </p:nvSpPr>
        <p:spPr>
          <a:xfrm>
            <a:off x="1512689" y="4492466"/>
            <a:ext cx="2542461" cy="317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Deep Processing</a:t>
            </a:r>
            <a:endParaRPr lang="en-US" sz="2000" dirty="0"/>
          </a:p>
        </p:txBody>
      </p:sp>
      <p:sp>
        <p:nvSpPr>
          <p:cNvPr id="10" name="Text 7"/>
          <p:cNvSpPr/>
          <p:nvPr/>
        </p:nvSpPr>
        <p:spPr>
          <a:xfrm>
            <a:off x="1512689" y="4939784"/>
            <a:ext cx="6874907" cy="6915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Two Conv2D layers with 128 filters each, MaxPooling2D to reduce dimensionality and capture complex patterns.</a:t>
            </a:r>
            <a:endParaRPr lang="en-US" sz="1700" dirty="0"/>
          </a:p>
        </p:txBody>
      </p:sp>
      <p:sp>
        <p:nvSpPr>
          <p:cNvPr id="11" name="Shape 8"/>
          <p:cNvSpPr/>
          <p:nvPr/>
        </p:nvSpPr>
        <p:spPr>
          <a:xfrm>
            <a:off x="1404699" y="6063496"/>
            <a:ext cx="216098" cy="1571030"/>
          </a:xfrm>
          <a:prstGeom prst="roundRect">
            <a:avLst>
              <a:gd name="adj" fmla="val 15001"/>
            </a:avLst>
          </a:prstGeom>
          <a:solidFill>
            <a:srgbClr val="F3E7D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Text 9"/>
          <p:cNvSpPr/>
          <p:nvPr/>
        </p:nvSpPr>
        <p:spPr>
          <a:xfrm>
            <a:off x="1836896" y="6279594"/>
            <a:ext cx="2542461" cy="317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Classification</a:t>
            </a:r>
            <a:endParaRPr lang="en-US" sz="2000" dirty="0"/>
          </a:p>
        </p:txBody>
      </p:sp>
      <p:sp>
        <p:nvSpPr>
          <p:cNvPr id="13" name="Text 10"/>
          <p:cNvSpPr/>
          <p:nvPr/>
        </p:nvSpPr>
        <p:spPr>
          <a:xfrm>
            <a:off x="1836896" y="6726912"/>
            <a:ext cx="6550700" cy="6915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Flatten layer feeds into Dense layer (1024 units), followed by Dropout (0.5) and output layer with Softmax activation for 7 emotion classes.</a:t>
            </a:r>
            <a:endParaRPr lang="en-US" sz="17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38770" y="501848"/>
            <a:ext cx="4294823" cy="5367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00"/>
              </a:lnSpc>
              <a:buNone/>
            </a:pPr>
            <a:r>
              <a:rPr lang="en-US" sz="335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Real-Time Interface</a:t>
            </a:r>
            <a:endParaRPr lang="en-US" sz="3350" dirty="0"/>
          </a:p>
        </p:txBody>
      </p:sp>
      <p:sp>
        <p:nvSpPr>
          <p:cNvPr id="3" name="Text 1"/>
          <p:cNvSpPr/>
          <p:nvPr/>
        </p:nvSpPr>
        <p:spPr>
          <a:xfrm>
            <a:off x="638770" y="1403628"/>
            <a:ext cx="13352859" cy="2919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The GUI delivers an engaging, modern experience with simultaneous display of video feed and emotion analysis: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638770" y="2083356"/>
            <a:ext cx="2147411" cy="2684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Interface Features</a:t>
            </a:r>
            <a:endParaRPr lang="en-US" sz="1650" dirty="0"/>
          </a:p>
        </p:txBody>
      </p:sp>
      <p:sp>
        <p:nvSpPr>
          <p:cNvPr id="5" name="Text 3"/>
          <p:cNvSpPr/>
          <p:nvPr/>
        </p:nvSpPr>
        <p:spPr>
          <a:xfrm>
            <a:off x="638770" y="2534364"/>
            <a:ext cx="6453783" cy="2919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Live webcam feed on left panel</a:t>
            </a:r>
            <a:endParaRPr lang="en-US" sz="1400" dirty="0"/>
          </a:p>
        </p:txBody>
      </p:sp>
      <p:sp>
        <p:nvSpPr>
          <p:cNvPr id="6" name="Text 4"/>
          <p:cNvSpPr/>
          <p:nvPr/>
        </p:nvSpPr>
        <p:spPr>
          <a:xfrm>
            <a:off x="638770" y="2890123"/>
            <a:ext cx="6453783" cy="2919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Emotion name and emoji on right</a:t>
            </a:r>
            <a:endParaRPr lang="en-US" sz="1400" dirty="0"/>
          </a:p>
        </p:txBody>
      </p:sp>
      <p:sp>
        <p:nvSpPr>
          <p:cNvPr id="7" name="Text 5"/>
          <p:cNvSpPr/>
          <p:nvPr/>
        </p:nvSpPr>
        <p:spPr>
          <a:xfrm>
            <a:off x="638770" y="3245882"/>
            <a:ext cx="6453783" cy="2919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Confidence percentage display</a:t>
            </a:r>
            <a:endParaRPr lang="en-US" sz="1400" dirty="0"/>
          </a:p>
        </p:txBody>
      </p:sp>
      <p:sp>
        <p:nvSpPr>
          <p:cNvPr id="8" name="Text 6"/>
          <p:cNvSpPr/>
          <p:nvPr/>
        </p:nvSpPr>
        <p:spPr>
          <a:xfrm>
            <a:off x="638770" y="3601641"/>
            <a:ext cx="6453783" cy="2919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Personalized reaction text</a:t>
            </a:r>
            <a:endParaRPr lang="en-US" sz="1400" dirty="0"/>
          </a:p>
        </p:txBody>
      </p:sp>
      <p:sp>
        <p:nvSpPr>
          <p:cNvPr id="9" name="Text 7"/>
          <p:cNvSpPr/>
          <p:nvPr/>
        </p:nvSpPr>
        <p:spPr>
          <a:xfrm>
            <a:off x="638770" y="3957399"/>
            <a:ext cx="6453783" cy="2919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Dark-themed design</a:t>
            </a:r>
            <a:endParaRPr lang="en-US" sz="1400" dirty="0"/>
          </a:p>
        </p:txBody>
      </p:sp>
      <p:sp>
        <p:nvSpPr>
          <p:cNvPr id="10" name="Text 8"/>
          <p:cNvSpPr/>
          <p:nvPr/>
        </p:nvSpPr>
        <p:spPr>
          <a:xfrm>
            <a:off x="638770" y="4313158"/>
            <a:ext cx="6453783" cy="2919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Cross-platform support</a:t>
            </a:r>
            <a:endParaRPr lang="en-US" sz="14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6C00464-BABC-32A4-7E28-A3758537D0CF}"/>
              </a:ext>
            </a:extLst>
          </p:cNvPr>
          <p:cNvSpPr/>
          <p:nvPr/>
        </p:nvSpPr>
        <p:spPr>
          <a:xfrm>
            <a:off x="12441836" y="7598358"/>
            <a:ext cx="2188564" cy="614597"/>
          </a:xfrm>
          <a:prstGeom prst="rect">
            <a:avLst/>
          </a:prstGeom>
          <a:solidFill>
            <a:srgbClr val="FEF5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5467" y="2016157"/>
            <a:ext cx="6453783" cy="6063541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69212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3785" y="3284577"/>
            <a:ext cx="5358170" cy="6334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95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Results &amp; Performance</a:t>
            </a:r>
            <a:endParaRPr lang="en-US" sz="3950" dirty="0"/>
          </a:p>
        </p:txBody>
      </p:sp>
      <p:sp>
        <p:nvSpPr>
          <p:cNvPr id="4" name="Text 1"/>
          <p:cNvSpPr/>
          <p:nvPr/>
        </p:nvSpPr>
        <p:spPr>
          <a:xfrm>
            <a:off x="753785" y="4241006"/>
            <a:ext cx="13122831" cy="3445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EmoSense demonstrates robust performance across multiple metrics, ensuring reliable real-world deployment:</a:t>
            </a:r>
            <a:endParaRPr lang="en-US" sz="1650" dirty="0"/>
          </a:p>
        </p:txBody>
      </p:sp>
      <p:sp>
        <p:nvSpPr>
          <p:cNvPr id="5" name="Text 2"/>
          <p:cNvSpPr/>
          <p:nvPr/>
        </p:nvSpPr>
        <p:spPr>
          <a:xfrm>
            <a:off x="753785" y="4935498"/>
            <a:ext cx="4194810" cy="7106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55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90%</a:t>
            </a:r>
            <a:endParaRPr lang="en-US" sz="5550" dirty="0"/>
          </a:p>
        </p:txBody>
      </p:sp>
      <p:sp>
        <p:nvSpPr>
          <p:cNvPr id="6" name="Text 3"/>
          <p:cNvSpPr/>
          <p:nvPr/>
        </p:nvSpPr>
        <p:spPr>
          <a:xfrm>
            <a:off x="1584246" y="5915263"/>
            <a:ext cx="2533769" cy="316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19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Training Accuracy</a:t>
            </a:r>
            <a:endParaRPr lang="en-US" sz="1950" dirty="0"/>
          </a:p>
        </p:txBody>
      </p:sp>
      <p:sp>
        <p:nvSpPr>
          <p:cNvPr id="7" name="Text 4"/>
          <p:cNvSpPr/>
          <p:nvPr/>
        </p:nvSpPr>
        <p:spPr>
          <a:xfrm>
            <a:off x="753785" y="6361152"/>
            <a:ext cx="4194810" cy="3445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6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Model learns emotional patterns effectively</a:t>
            </a:r>
            <a:endParaRPr lang="en-US" sz="1650" dirty="0"/>
          </a:p>
        </p:txBody>
      </p:sp>
      <p:sp>
        <p:nvSpPr>
          <p:cNvPr id="8" name="Text 5"/>
          <p:cNvSpPr/>
          <p:nvPr/>
        </p:nvSpPr>
        <p:spPr>
          <a:xfrm>
            <a:off x="5217795" y="4935498"/>
            <a:ext cx="4194810" cy="7106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55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85%</a:t>
            </a:r>
            <a:endParaRPr lang="en-US" sz="5550" dirty="0"/>
          </a:p>
        </p:txBody>
      </p:sp>
      <p:sp>
        <p:nvSpPr>
          <p:cNvPr id="9" name="Text 6"/>
          <p:cNvSpPr/>
          <p:nvPr/>
        </p:nvSpPr>
        <p:spPr>
          <a:xfrm>
            <a:off x="6048256" y="5915263"/>
            <a:ext cx="2533769" cy="316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19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Validation Accuracy</a:t>
            </a:r>
            <a:endParaRPr lang="en-US" sz="1950" dirty="0"/>
          </a:p>
        </p:txBody>
      </p:sp>
      <p:sp>
        <p:nvSpPr>
          <p:cNvPr id="10" name="Text 7"/>
          <p:cNvSpPr/>
          <p:nvPr/>
        </p:nvSpPr>
        <p:spPr>
          <a:xfrm>
            <a:off x="5217795" y="6361152"/>
            <a:ext cx="4194810" cy="3445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6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Maintains strong performance on unseen data</a:t>
            </a:r>
            <a:endParaRPr lang="en-US" sz="1650" dirty="0"/>
          </a:p>
        </p:txBody>
      </p:sp>
      <p:sp>
        <p:nvSpPr>
          <p:cNvPr id="11" name="Text 8"/>
          <p:cNvSpPr/>
          <p:nvPr/>
        </p:nvSpPr>
        <p:spPr>
          <a:xfrm>
            <a:off x="9681805" y="4935498"/>
            <a:ext cx="4194810" cy="7106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55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30</a:t>
            </a:r>
            <a:endParaRPr lang="en-US" sz="5550" dirty="0"/>
          </a:p>
        </p:txBody>
      </p:sp>
      <p:sp>
        <p:nvSpPr>
          <p:cNvPr id="12" name="Text 9"/>
          <p:cNvSpPr/>
          <p:nvPr/>
        </p:nvSpPr>
        <p:spPr>
          <a:xfrm>
            <a:off x="10512266" y="5915263"/>
            <a:ext cx="2533769" cy="316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19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Frames Per Second</a:t>
            </a:r>
            <a:endParaRPr lang="en-US" sz="1950" dirty="0"/>
          </a:p>
        </p:txBody>
      </p:sp>
      <p:sp>
        <p:nvSpPr>
          <p:cNvPr id="13" name="Text 10"/>
          <p:cNvSpPr/>
          <p:nvPr/>
        </p:nvSpPr>
        <p:spPr>
          <a:xfrm>
            <a:off x="9681805" y="6361152"/>
            <a:ext cx="4194810" cy="3445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6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Real-time processing without lag</a:t>
            </a:r>
            <a:endParaRPr lang="en-US" sz="1650" dirty="0"/>
          </a:p>
        </p:txBody>
      </p:sp>
      <p:sp>
        <p:nvSpPr>
          <p:cNvPr id="14" name="Text 11"/>
          <p:cNvSpPr/>
          <p:nvPr/>
        </p:nvSpPr>
        <p:spPr>
          <a:xfrm>
            <a:off x="753785" y="6948011"/>
            <a:ext cx="13122831" cy="6891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b="1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Key Achievements:</a:t>
            </a:r>
            <a:r>
              <a:rPr lang="en-US" sz="16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Smooth multi-emotion handling, stable temporal smoothing for consistent predictions, and comprehensive error handling for missing faces or camera issues.</a:t>
            </a:r>
            <a:endParaRPr lang="en-US" sz="165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317CBEF-B9F0-BF89-DEC4-78E0508DAC6B}"/>
              </a:ext>
            </a:extLst>
          </p:cNvPr>
          <p:cNvSpPr/>
          <p:nvPr/>
        </p:nvSpPr>
        <p:spPr>
          <a:xfrm>
            <a:off x="12441836" y="7598358"/>
            <a:ext cx="2188564" cy="614597"/>
          </a:xfrm>
          <a:prstGeom prst="rect">
            <a:avLst/>
          </a:prstGeom>
          <a:solidFill>
            <a:srgbClr val="FEF5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541</Words>
  <Application>Microsoft Macintosh PowerPoint</Application>
  <PresentationFormat>Custom</PresentationFormat>
  <Paragraphs>99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Source Sans 3</vt:lpstr>
      <vt:lpstr>Lora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Deeptimaan Krishna Jadaun</cp:lastModifiedBy>
  <cp:revision>4</cp:revision>
  <dcterms:created xsi:type="dcterms:W3CDTF">2025-11-11T06:46:44Z</dcterms:created>
  <dcterms:modified xsi:type="dcterms:W3CDTF">2025-11-11T06:54:21Z</dcterms:modified>
</cp:coreProperties>
</file>